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56" r:id="rId4"/>
    <p:sldId id="262" r:id="rId5"/>
    <p:sldId id="257" r:id="rId6"/>
    <p:sldId id="260" r:id="rId7"/>
    <p:sldId id="266" r:id="rId8"/>
    <p:sldId id="263" r:id="rId9"/>
    <p:sldId id="267" r:id="rId10"/>
    <p:sldId id="26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EC110-5DB7-479E-8F3C-32A1450DDF8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7B0ECB-2943-481D-9CF6-FDA586BD972E}">
      <dgm:prSet/>
      <dgm:spPr/>
      <dgm:t>
        <a:bodyPr/>
        <a:lstStyle/>
        <a:p>
          <a:r>
            <a:rPr lang="en-US" baseline="30000"/>
            <a:t>Gather with 2-3 families next to you.</a:t>
          </a:r>
          <a:endParaRPr lang="en-US"/>
        </a:p>
      </dgm:t>
    </dgm:pt>
    <dgm:pt modelId="{E4C31385-7B71-4C58-8671-3225095BA7BF}" type="parTrans" cxnId="{3233390A-2C88-436A-904B-C9100000528B}">
      <dgm:prSet/>
      <dgm:spPr/>
      <dgm:t>
        <a:bodyPr/>
        <a:lstStyle/>
        <a:p>
          <a:endParaRPr lang="en-US"/>
        </a:p>
      </dgm:t>
    </dgm:pt>
    <dgm:pt modelId="{57C652C9-B37E-4379-BCA0-F56BCE98C499}" type="sibTrans" cxnId="{3233390A-2C88-436A-904B-C9100000528B}">
      <dgm:prSet/>
      <dgm:spPr/>
      <dgm:t>
        <a:bodyPr/>
        <a:lstStyle/>
        <a:p>
          <a:endParaRPr lang="en-US"/>
        </a:p>
      </dgm:t>
    </dgm:pt>
    <dgm:pt modelId="{F32E492E-EFE8-4B9E-AD58-2EA14D32D186}">
      <dgm:prSet/>
      <dgm:spPr/>
      <dgm:t>
        <a:bodyPr/>
        <a:lstStyle/>
        <a:p>
          <a:r>
            <a:rPr lang="en-US" baseline="30000"/>
            <a:t>Share the challenges you face in living as a domestic Church and ideas on how to strengthen your family’s faith.</a:t>
          </a:r>
          <a:endParaRPr lang="en-US"/>
        </a:p>
      </dgm:t>
    </dgm:pt>
    <dgm:pt modelId="{0430CCC7-2378-4F26-AE56-EF921FA170B2}" type="parTrans" cxnId="{1982897E-42EC-4B3F-B16A-88D9706CF983}">
      <dgm:prSet/>
      <dgm:spPr/>
      <dgm:t>
        <a:bodyPr/>
        <a:lstStyle/>
        <a:p>
          <a:endParaRPr lang="en-US"/>
        </a:p>
      </dgm:t>
    </dgm:pt>
    <dgm:pt modelId="{076A4D23-110F-4726-8155-800239374389}" type="sibTrans" cxnId="{1982897E-42EC-4B3F-B16A-88D9706CF983}">
      <dgm:prSet/>
      <dgm:spPr/>
      <dgm:t>
        <a:bodyPr/>
        <a:lstStyle/>
        <a:p>
          <a:endParaRPr lang="en-US"/>
        </a:p>
      </dgm:t>
    </dgm:pt>
    <dgm:pt modelId="{1A68099B-A666-4A68-9D82-2C5FF7E15E1A}" type="pres">
      <dgm:prSet presAssocID="{81FEC110-5DB7-479E-8F3C-32A1450DDF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2FC33A-6617-45B2-916A-6617DFA87C4D}" type="pres">
      <dgm:prSet presAssocID="{037B0ECB-2943-481D-9CF6-FDA586BD972E}" presName="root" presStyleCnt="0"/>
      <dgm:spPr/>
    </dgm:pt>
    <dgm:pt modelId="{63C713F6-D36C-43B8-8F6A-D59D6F7E27F3}" type="pres">
      <dgm:prSet presAssocID="{037B0ECB-2943-481D-9CF6-FDA586BD972E}" presName="rootComposite" presStyleCnt="0"/>
      <dgm:spPr/>
    </dgm:pt>
    <dgm:pt modelId="{1D66F20E-4314-47D9-AAFE-E664AD5FE068}" type="pres">
      <dgm:prSet presAssocID="{037B0ECB-2943-481D-9CF6-FDA586BD972E}" presName="rootText" presStyleLbl="node1" presStyleIdx="0" presStyleCnt="2"/>
      <dgm:spPr/>
    </dgm:pt>
    <dgm:pt modelId="{1434B1E8-DAEC-4A04-B63C-63FB5A94B8F1}" type="pres">
      <dgm:prSet presAssocID="{037B0ECB-2943-481D-9CF6-FDA586BD972E}" presName="rootConnector" presStyleLbl="node1" presStyleIdx="0" presStyleCnt="2"/>
      <dgm:spPr/>
    </dgm:pt>
    <dgm:pt modelId="{A6CE3481-D5BB-4281-BE72-C4CD7E86FFDB}" type="pres">
      <dgm:prSet presAssocID="{037B0ECB-2943-481D-9CF6-FDA586BD972E}" presName="childShape" presStyleCnt="0"/>
      <dgm:spPr/>
    </dgm:pt>
    <dgm:pt modelId="{15AF1DC7-6E58-4855-920E-A505D9D1B857}" type="pres">
      <dgm:prSet presAssocID="{F32E492E-EFE8-4B9E-AD58-2EA14D32D186}" presName="root" presStyleCnt="0"/>
      <dgm:spPr/>
    </dgm:pt>
    <dgm:pt modelId="{71181506-B0CA-46FA-96A0-47CB8AF66EBB}" type="pres">
      <dgm:prSet presAssocID="{F32E492E-EFE8-4B9E-AD58-2EA14D32D186}" presName="rootComposite" presStyleCnt="0"/>
      <dgm:spPr/>
    </dgm:pt>
    <dgm:pt modelId="{484F338E-133E-4574-A36C-4AF614FC3F7A}" type="pres">
      <dgm:prSet presAssocID="{F32E492E-EFE8-4B9E-AD58-2EA14D32D186}" presName="rootText" presStyleLbl="node1" presStyleIdx="1" presStyleCnt="2"/>
      <dgm:spPr/>
    </dgm:pt>
    <dgm:pt modelId="{D8FCE575-D628-4A52-85D5-8F6348E8CA0D}" type="pres">
      <dgm:prSet presAssocID="{F32E492E-EFE8-4B9E-AD58-2EA14D32D186}" presName="rootConnector" presStyleLbl="node1" presStyleIdx="1" presStyleCnt="2"/>
      <dgm:spPr/>
    </dgm:pt>
    <dgm:pt modelId="{ACB5A715-561F-488B-B669-C2242D9C1544}" type="pres">
      <dgm:prSet presAssocID="{F32E492E-EFE8-4B9E-AD58-2EA14D32D186}" presName="childShape" presStyleCnt="0"/>
      <dgm:spPr/>
    </dgm:pt>
  </dgm:ptLst>
  <dgm:cxnLst>
    <dgm:cxn modelId="{3233390A-2C88-436A-904B-C9100000528B}" srcId="{81FEC110-5DB7-479E-8F3C-32A1450DDF82}" destId="{037B0ECB-2943-481D-9CF6-FDA586BD972E}" srcOrd="0" destOrd="0" parTransId="{E4C31385-7B71-4C58-8671-3225095BA7BF}" sibTransId="{57C652C9-B37E-4379-BCA0-F56BCE98C499}"/>
    <dgm:cxn modelId="{2E76B318-33F1-4C4B-A65E-AB7659165689}" type="presOf" srcId="{037B0ECB-2943-481D-9CF6-FDA586BD972E}" destId="{1434B1E8-DAEC-4A04-B63C-63FB5A94B8F1}" srcOrd="1" destOrd="0" presId="urn:microsoft.com/office/officeart/2005/8/layout/hierarchy3"/>
    <dgm:cxn modelId="{5044A54B-FA88-4713-9DB1-320C84D96E58}" type="presOf" srcId="{81FEC110-5DB7-479E-8F3C-32A1450DDF82}" destId="{1A68099B-A666-4A68-9D82-2C5FF7E15E1A}" srcOrd="0" destOrd="0" presId="urn:microsoft.com/office/officeart/2005/8/layout/hierarchy3"/>
    <dgm:cxn modelId="{63EC6770-C69E-4737-8098-8F77AEBBC7D6}" type="presOf" srcId="{F32E492E-EFE8-4B9E-AD58-2EA14D32D186}" destId="{D8FCE575-D628-4A52-85D5-8F6348E8CA0D}" srcOrd="1" destOrd="0" presId="urn:microsoft.com/office/officeart/2005/8/layout/hierarchy3"/>
    <dgm:cxn modelId="{1982897E-42EC-4B3F-B16A-88D9706CF983}" srcId="{81FEC110-5DB7-479E-8F3C-32A1450DDF82}" destId="{F32E492E-EFE8-4B9E-AD58-2EA14D32D186}" srcOrd="1" destOrd="0" parTransId="{0430CCC7-2378-4F26-AE56-EF921FA170B2}" sibTransId="{076A4D23-110F-4726-8155-800239374389}"/>
    <dgm:cxn modelId="{21E6E4AA-A67A-414A-893A-7A13FF7EB244}" type="presOf" srcId="{F32E492E-EFE8-4B9E-AD58-2EA14D32D186}" destId="{484F338E-133E-4574-A36C-4AF614FC3F7A}" srcOrd="0" destOrd="0" presId="urn:microsoft.com/office/officeart/2005/8/layout/hierarchy3"/>
    <dgm:cxn modelId="{D6BAF7B7-1526-46C4-96AB-75BC87877E0F}" type="presOf" srcId="{037B0ECB-2943-481D-9CF6-FDA586BD972E}" destId="{1D66F20E-4314-47D9-AAFE-E664AD5FE068}" srcOrd="0" destOrd="0" presId="urn:microsoft.com/office/officeart/2005/8/layout/hierarchy3"/>
    <dgm:cxn modelId="{C2ED1A42-3146-46A7-84B4-5E3A3A307CC6}" type="presParOf" srcId="{1A68099B-A666-4A68-9D82-2C5FF7E15E1A}" destId="{D82FC33A-6617-45B2-916A-6617DFA87C4D}" srcOrd="0" destOrd="0" presId="urn:microsoft.com/office/officeart/2005/8/layout/hierarchy3"/>
    <dgm:cxn modelId="{39242AC0-54A1-425D-8D15-1750B5A2DB55}" type="presParOf" srcId="{D82FC33A-6617-45B2-916A-6617DFA87C4D}" destId="{63C713F6-D36C-43B8-8F6A-D59D6F7E27F3}" srcOrd="0" destOrd="0" presId="urn:microsoft.com/office/officeart/2005/8/layout/hierarchy3"/>
    <dgm:cxn modelId="{B00AFC74-4844-4CB1-9064-C9497CB84BBD}" type="presParOf" srcId="{63C713F6-D36C-43B8-8F6A-D59D6F7E27F3}" destId="{1D66F20E-4314-47D9-AAFE-E664AD5FE068}" srcOrd="0" destOrd="0" presId="urn:microsoft.com/office/officeart/2005/8/layout/hierarchy3"/>
    <dgm:cxn modelId="{155F9B2F-C36D-4D2B-9DFF-52B2807EC5D6}" type="presParOf" srcId="{63C713F6-D36C-43B8-8F6A-D59D6F7E27F3}" destId="{1434B1E8-DAEC-4A04-B63C-63FB5A94B8F1}" srcOrd="1" destOrd="0" presId="urn:microsoft.com/office/officeart/2005/8/layout/hierarchy3"/>
    <dgm:cxn modelId="{9B94B04E-E37D-4A77-A101-7E7B17963858}" type="presParOf" srcId="{D82FC33A-6617-45B2-916A-6617DFA87C4D}" destId="{A6CE3481-D5BB-4281-BE72-C4CD7E86FFDB}" srcOrd="1" destOrd="0" presId="urn:microsoft.com/office/officeart/2005/8/layout/hierarchy3"/>
    <dgm:cxn modelId="{8762E3DB-6256-4B75-B9F4-8C625051775B}" type="presParOf" srcId="{1A68099B-A666-4A68-9D82-2C5FF7E15E1A}" destId="{15AF1DC7-6E58-4855-920E-A505D9D1B857}" srcOrd="1" destOrd="0" presId="urn:microsoft.com/office/officeart/2005/8/layout/hierarchy3"/>
    <dgm:cxn modelId="{907A181C-EF31-443D-8F1C-632188DB00BE}" type="presParOf" srcId="{15AF1DC7-6E58-4855-920E-A505D9D1B857}" destId="{71181506-B0CA-46FA-96A0-47CB8AF66EBB}" srcOrd="0" destOrd="0" presId="urn:microsoft.com/office/officeart/2005/8/layout/hierarchy3"/>
    <dgm:cxn modelId="{431941E6-CB8B-43A2-856E-46780D90A8F1}" type="presParOf" srcId="{71181506-B0CA-46FA-96A0-47CB8AF66EBB}" destId="{484F338E-133E-4574-A36C-4AF614FC3F7A}" srcOrd="0" destOrd="0" presId="urn:microsoft.com/office/officeart/2005/8/layout/hierarchy3"/>
    <dgm:cxn modelId="{F82504B7-24E1-4624-BCAB-63B328993589}" type="presParOf" srcId="{71181506-B0CA-46FA-96A0-47CB8AF66EBB}" destId="{D8FCE575-D628-4A52-85D5-8F6348E8CA0D}" srcOrd="1" destOrd="0" presId="urn:microsoft.com/office/officeart/2005/8/layout/hierarchy3"/>
    <dgm:cxn modelId="{7A86FDB2-3342-4D4B-9793-1AAE5A372812}" type="presParOf" srcId="{15AF1DC7-6E58-4855-920E-A505D9D1B857}" destId="{ACB5A715-561F-488B-B669-C2242D9C154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6F20E-4314-47D9-AAFE-E664AD5FE068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baseline="30000"/>
            <a:t>Gather with 2-3 families next to you.</a:t>
          </a:r>
          <a:endParaRPr lang="en-US" sz="3700" kern="1200"/>
        </a:p>
      </dsp:txBody>
      <dsp:txXfrm>
        <a:off x="69709" y="1075980"/>
        <a:ext cx="4535606" cy="2199377"/>
      </dsp:txXfrm>
    </dsp:sp>
    <dsp:sp modelId="{484F338E-133E-4574-A36C-4AF614FC3F7A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baseline="30000"/>
            <a:t>Share the challenges you face in living as a domestic Church and ideas on how to strengthen your family’s faith.</a:t>
          </a:r>
          <a:endParaRPr lang="en-US" sz="3700" kern="1200"/>
        </a:p>
      </dsp:txBody>
      <dsp:txXfrm>
        <a:off x="5910283" y="1075980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7EB08F-A2FD-7977-8091-3E57F5322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FFF September 2024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FC2E9-9E37-F9EB-8743-0DC55AD35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E1E78-1243-4075-8485-E1D76576AC6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1772F-C80E-F464-59F9-E256AE39BE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BD8C2-5AFE-8F00-A394-EB5B166FB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D217-0DA6-4122-BAB2-79838B96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01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FFF September 2024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3DB246-54DD-4006-9806-9284377FB1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FEA38F-DF9F-488C-AF6E-28E6F3367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54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EA38F-DF9F-488C-AF6E-28E6F3367E88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995C318-1BEA-308E-60EA-F40B6D4FD2C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FFF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5912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EA38F-DF9F-488C-AF6E-28E6F3367E88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0D9C788-BC87-D50F-20BD-B0E69202C55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FFF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54711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784302" cy="4087977"/>
          </a:xfrm>
        </p:spPr>
        <p:txBody>
          <a:bodyPr/>
          <a:lstStyle/>
          <a:p>
            <a:r>
              <a:rPr lang="en-US" dirty="0"/>
              <a:t>CATECHISM OF THE CATHOLIC CHURCH #2223</a:t>
            </a:r>
          </a:p>
          <a:p>
            <a:r>
              <a:rPr lang="en-US" b="0" i="0" dirty="0">
                <a:effectLst/>
              </a:rPr>
              <a:t>Parents have the first responsibility for the education of their children. They bear witness to this responsibility first by </a:t>
            </a:r>
            <a:r>
              <a:rPr lang="en-US" b="0" i="1" dirty="0">
                <a:effectLst/>
              </a:rPr>
              <a:t>creating a home</a:t>
            </a:r>
            <a:r>
              <a:rPr lang="en-US" b="0" i="0" dirty="0">
                <a:effectLst/>
              </a:rPr>
              <a:t> where tenderness, forgiveness, respect, fidelity, and disinterested service are the rule. The home is well suited for </a:t>
            </a:r>
            <a:r>
              <a:rPr lang="en-US" b="0" i="1" dirty="0">
                <a:effectLst/>
              </a:rPr>
              <a:t>education in the virtues</a:t>
            </a:r>
            <a:r>
              <a:rPr lang="en-US" b="0" i="0" dirty="0">
                <a:effectLst/>
              </a:rPr>
              <a:t>. This requires an apprenticeship in self-denial, sound judgment, and self-mastery – the preconditions of all true freedom. Parents should teach their children to subordinate the “material and instinctual dimensions to interior and spiritual ones.” Parents have a grave responsibility to give good example to their children. By knowing how to acknowledge their own failings to their children, parents will be better able to guide and correct them: He who loves his son will not spare the rod. .. He who disciplines his son will profit by him. (Prov 13:24)</a:t>
            </a:r>
          </a:p>
          <a:p>
            <a:br>
              <a:rPr lang="en-US" b="0" i="0" dirty="0">
                <a:solidFill>
                  <a:srgbClr val="2E4454"/>
                </a:solidFill>
                <a:effectLst/>
              </a:rPr>
            </a:br>
            <a:r>
              <a:rPr lang="en-US" dirty="0"/>
              <a:t>PROVERBS 22: 6 –  “Train up a child in the way he should go and when he is old, he will not depart from it.”</a:t>
            </a:r>
          </a:p>
          <a:p>
            <a:endParaRPr lang="en-US" dirty="0"/>
          </a:p>
          <a:p>
            <a:pPr algn="l"/>
            <a:r>
              <a:rPr lang="en-US" dirty="0"/>
              <a:t>EPHESIANS 6:1-4 – “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Children, obey your parents in the Lord, for this is right.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baseline="30000" dirty="0">
                <a:solidFill>
                  <a:srgbClr val="000000"/>
                </a:solidFill>
                <a:latin typeface="system-ui"/>
              </a:rPr>
              <a:t>’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Honor your father and mother’—which is the first commandment with a promise— ’so that it may go well with you and that you may enjoy long life on the earth.’</a:t>
            </a:r>
            <a:r>
              <a:rPr lang="en-US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Fathers, do not provoke your children; instead, bring them up in the training and instruction of the Lord.”</a:t>
            </a:r>
          </a:p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6A33F18-3395-8184-90A3-50ACE394C4D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FFF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85404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EA38F-DF9F-488C-AF6E-28E6F3367E88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3349E2F-57EF-A912-A706-D3CB940D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FFF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74871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EA38F-DF9F-488C-AF6E-28E6F3367E88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FEBF683-3B1F-CC02-74BA-9FA957E6FB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FFF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12616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EA38F-DF9F-488C-AF6E-28E6F3367E88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05D070B-5A8B-0902-DE60-98D7AF2154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FFF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04622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EA38F-DF9F-488C-AF6E-28E6F3367E88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1075F62-F5A0-9F10-FBE7-9BCA3569AE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FFF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88332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EA38F-DF9F-488C-AF6E-28E6F3367E88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E8FB519-8280-6982-B131-0D088979A1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FFF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796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0YWKLNhTvE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F9692-262F-D5C9-AB2C-F363CD42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Amasis MT Pro Medium" panose="02040604050005020304" pitchFamily="18" charset="0"/>
              </a:rPr>
              <a:t>Welcome to </a:t>
            </a:r>
            <a:br>
              <a:rPr lang="en-US" sz="4600" kern="1200" dirty="0">
                <a:solidFill>
                  <a:schemeClr val="tx1"/>
                </a:solidFill>
                <a:latin typeface="Amasis MT Pro Medium" panose="02040604050005020304" pitchFamily="18" charset="0"/>
              </a:rPr>
            </a:br>
            <a:r>
              <a:rPr lang="en-US" sz="4600" kern="1200" dirty="0">
                <a:solidFill>
                  <a:schemeClr val="tx1"/>
                </a:solidFill>
                <a:latin typeface="Amasis MT Pro Medium" panose="02040604050005020304" pitchFamily="18" charset="0"/>
              </a:rPr>
              <a:t>St. Agnes Religious Education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toon of a child holding a lamb&#10;&#10;Description automatically generated">
            <a:extLst>
              <a:ext uri="{FF2B5EF4-FFF2-40B4-BE49-F238E27FC236}">
                <a16:creationId xmlns:a16="http://schemas.microsoft.com/office/drawing/2014/main" id="{B921C9C4-8913-9089-1494-1310C34D2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"/>
          <a:stretch/>
        </p:blipFill>
        <p:spPr>
          <a:xfrm>
            <a:off x="7268013" y="666728"/>
            <a:ext cx="284495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0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baseline="30000" dirty="0">
                <a:latin typeface="Antenna Medium" panose="02000603000000020004" pitchFamily="2" charset="0"/>
              </a:rPr>
              <a:t>Closing Prayer</a:t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aseline="30000" dirty="0">
              <a:latin typeface="Adobe Garamond Pro" panose="02020502060506020403" pitchFamily="18" charset="0"/>
            </a:endParaRPr>
          </a:p>
          <a:p>
            <a:pPr marL="0" indent="0" algn="ctr">
              <a:buNone/>
            </a:pPr>
            <a:r>
              <a:rPr lang="en-US" sz="3200" baseline="30000" dirty="0">
                <a:latin typeface="Adobe Garamond Pro" panose="02020502060506020403" pitchFamily="18" charset="0"/>
              </a:rPr>
              <a:t> Lord Jesus, may you bless each of the families gathered together today. Help us to </a:t>
            </a:r>
          </a:p>
          <a:p>
            <a:pPr marL="0" indent="0" algn="ctr">
              <a:buNone/>
            </a:pPr>
            <a:r>
              <a:rPr lang="en-US" sz="3200" baseline="30000" dirty="0">
                <a:latin typeface="Adobe Garamond Pro" panose="02020502060506020403" pitchFamily="18" charset="0"/>
              </a:rPr>
              <a:t>continually grow closer to you. This we pray in Your Holy Name. Amen.</a:t>
            </a:r>
          </a:p>
          <a:p>
            <a:pPr marL="0" indent="0" algn="ctr">
              <a:buNone/>
            </a:pPr>
            <a:r>
              <a:rPr lang="en-US" sz="3200" baseline="30000" dirty="0">
                <a:latin typeface="Adobe Garamond Pro" panose="02020502060506020403" pitchFamily="18" charset="0"/>
              </a:rPr>
              <a:t>Our Father (+)</a:t>
            </a:r>
            <a:endParaRPr lang="en-US" sz="3200" dirty="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68" y="4642337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E7BF7-E2CC-1556-4764-31B70834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masis MT Pro Medium" panose="02040604050005020304" pitchFamily="18" charset="0"/>
              </a:rPr>
              <a:t>RE 2024-2025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FDFF-7017-5BCF-E6EE-56B5EBB4E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7416962" cy="4278995"/>
          </a:xfrm>
        </p:spPr>
        <p:txBody>
          <a:bodyPr anchor="t">
            <a:noAutofit/>
          </a:bodyPr>
          <a:lstStyle/>
          <a:p>
            <a:r>
              <a:rPr lang="en-US" sz="1800" dirty="0"/>
              <a:t>Family Faith Formation on 1</a:t>
            </a:r>
            <a:r>
              <a:rPr lang="en-US" sz="1800" baseline="30000" dirty="0"/>
              <a:t>st</a:t>
            </a:r>
            <a:r>
              <a:rPr lang="en-US" sz="1800" dirty="0"/>
              <a:t> RE session of each month</a:t>
            </a:r>
          </a:p>
          <a:p>
            <a:pPr lvl="1"/>
            <a:r>
              <a:rPr lang="en-US" sz="1800" dirty="0"/>
              <a:t>To build up the domestic Church</a:t>
            </a:r>
          </a:p>
          <a:p>
            <a:pPr lvl="1"/>
            <a:r>
              <a:rPr lang="en-US" sz="1800" dirty="0"/>
              <a:t>To build faith community among RE families</a:t>
            </a:r>
          </a:p>
          <a:p>
            <a:r>
              <a:rPr lang="en-US" sz="1800" dirty="0"/>
              <a:t>Formal instruction begins next week</a:t>
            </a:r>
          </a:p>
          <a:p>
            <a:pPr lvl="1"/>
            <a:r>
              <a:rPr lang="en-US" sz="1800" dirty="0"/>
              <a:t>Proceed directly to the classroom before 6:15PM</a:t>
            </a:r>
          </a:p>
          <a:p>
            <a:pPr lvl="1"/>
            <a:r>
              <a:rPr lang="en-US" sz="1800" dirty="0"/>
              <a:t>Pick up in classroom for Grades 1-2</a:t>
            </a:r>
          </a:p>
          <a:p>
            <a:pPr lvl="1"/>
            <a:r>
              <a:rPr lang="en-US" sz="1800" dirty="0"/>
              <a:t>Avoid parking in the lot fronting the school</a:t>
            </a:r>
          </a:p>
          <a:p>
            <a:pPr lvl="1"/>
            <a:r>
              <a:rPr lang="en-US" sz="1800" dirty="0"/>
              <a:t>Flipped classroom model</a:t>
            </a:r>
          </a:p>
          <a:p>
            <a:pPr lvl="1"/>
            <a:r>
              <a:rPr lang="en-US" sz="1800" dirty="0"/>
              <a:t>Word of Life online access</a:t>
            </a:r>
          </a:p>
          <a:p>
            <a:r>
              <a:rPr lang="en-US" sz="1800" dirty="0"/>
              <a:t>Confirmation students &amp; parents in Year 1 &amp; 2 will meet in the gym next week</a:t>
            </a:r>
          </a:p>
          <a:p>
            <a:r>
              <a:rPr lang="en-US" sz="1800" dirty="0"/>
              <a:t>Updated calendar for key events</a:t>
            </a:r>
          </a:p>
          <a:p>
            <a:r>
              <a:rPr lang="en-US" sz="1800" dirty="0"/>
              <a:t>Reminder: No more than 4 absences in a year (excused or unexcused)</a:t>
            </a:r>
          </a:p>
          <a:p>
            <a:r>
              <a:rPr lang="en-US" sz="1800" dirty="0"/>
              <a:t>Meet the catechists</a:t>
            </a:r>
          </a:p>
        </p:txBody>
      </p:sp>
      <p:pic>
        <p:nvPicPr>
          <p:cNvPr id="4" name="Content Placeholder 4" descr="A cartoon of a child holding a lamb&#10;&#10;Description automatically generated">
            <a:extLst>
              <a:ext uri="{FF2B5EF4-FFF2-40B4-BE49-F238E27FC236}">
                <a16:creationId xmlns:a16="http://schemas.microsoft.com/office/drawing/2014/main" id="{600D0597-3380-179B-9632-29DF2F4A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 r="-2" b="29936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cap="all" baseline="30000" dirty="0">
                <a:latin typeface="Antenna Black" panose="02000505000000020004" pitchFamily="2" charset="0"/>
              </a:rPr>
              <a:t>Family faith formation</a:t>
            </a:r>
            <a:br>
              <a:rPr lang="en-US" sz="5400" b="1" baseline="300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cap="all" dirty="0">
                <a:latin typeface="Antenna Black" panose="02000505000000020004" pitchFamily="2" charset="0"/>
              </a:rPr>
              <a:t>Lesson 1  -  </a:t>
            </a:r>
          </a:p>
          <a:p>
            <a:pPr algn="l"/>
            <a:r>
              <a:rPr lang="en-US" cap="all" dirty="0">
                <a:latin typeface="Antenna Black" panose="02000505000000020004" pitchFamily="2" charset="0"/>
              </a:rPr>
              <a:t>the domestic church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r="1193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690" y="163268"/>
            <a:ext cx="5980617" cy="1325563"/>
          </a:xfrm>
        </p:spPr>
        <p:txBody>
          <a:bodyPr/>
          <a:lstStyle/>
          <a:p>
            <a:pPr algn="ctr"/>
            <a:r>
              <a:rPr lang="en-US" b="1" dirty="0">
                <a:latin typeface="Antenna Medium" panose="02000603000000020004" pitchFamily="2" charset="0"/>
              </a:rPr>
              <a:t>Family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Who in your family teaches or has taught you the most about God?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76" y="3579059"/>
            <a:ext cx="7127192" cy="27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69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cap="all" baseline="30000" dirty="0">
                <a:latin typeface="Antenna Black" panose="02000505000000020004" pitchFamily="2" charset="0"/>
              </a:rPr>
              <a:t> The Domestic Church &amp; </a:t>
            </a:r>
            <a:br>
              <a:rPr lang="en-US" sz="6000" b="1" cap="all" baseline="30000" dirty="0">
                <a:latin typeface="Antenna Black" panose="02000505000000020004" pitchFamily="2" charset="0"/>
              </a:rPr>
            </a:br>
            <a:r>
              <a:rPr lang="en-US" sz="6000" b="1" cap="all" baseline="30000" dirty="0">
                <a:latin typeface="Antenna Black" panose="02000505000000020004" pitchFamily="2" charset="0"/>
              </a:rPr>
              <a:t>Parents as the Primary Educators of the Faith</a:t>
            </a:r>
            <a:endParaRPr lang="en-US" sz="60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69" y="1825625"/>
            <a:ext cx="10515600" cy="6329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REFERENCES</a:t>
            </a:r>
            <a:r>
              <a:rPr lang="en-US" sz="44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7" y="3226992"/>
            <a:ext cx="4186318" cy="320602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88191" y="3830747"/>
            <a:ext cx="3769744" cy="226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baseline="30000" dirty="0"/>
              <a:t>CCC: 2223</a:t>
            </a:r>
          </a:p>
          <a:p>
            <a:pPr marL="0" indent="0" algn="ctr">
              <a:buNone/>
            </a:pPr>
            <a:r>
              <a:rPr lang="en-US" sz="5400" b="1" baseline="30000" dirty="0"/>
              <a:t>Prv 22:6</a:t>
            </a:r>
          </a:p>
          <a:p>
            <a:pPr marL="0" indent="0" algn="ctr">
              <a:buNone/>
            </a:pPr>
            <a:r>
              <a:rPr lang="en-US" sz="5400" b="1" baseline="30000" dirty="0"/>
              <a:t>Eph 6:1-4</a:t>
            </a:r>
            <a:endParaRPr lang="en-US" sz="5400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41" y="3366877"/>
            <a:ext cx="3491123" cy="349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23" y="3366875"/>
            <a:ext cx="3491123" cy="3491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0" y="3366876"/>
            <a:ext cx="3491123" cy="3491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182" y="3366877"/>
            <a:ext cx="3491123" cy="34911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87602" y="2860172"/>
            <a:ext cx="447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Catechism of the Catholic Church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8259" y="3294451"/>
            <a:ext cx="100931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CREED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61302" y="3294452"/>
            <a:ext cx="127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LITURGY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0316" y="3294453"/>
            <a:ext cx="100931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5124" y="3294453"/>
            <a:ext cx="119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8086" y="4209321"/>
            <a:ext cx="82444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nos.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531-534</a:t>
            </a:r>
            <a:endParaRPr lang="en-US" sz="2400" dirty="0">
              <a:solidFill>
                <a:schemeClr val="bg1"/>
              </a:solidFill>
              <a:latin typeface="Antenna Medium" panose="02000603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8650" y="4222219"/>
            <a:ext cx="82444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nos.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1655-1658</a:t>
            </a:r>
            <a:endParaRPr lang="en-US" sz="2400" dirty="0">
              <a:solidFill>
                <a:schemeClr val="bg1"/>
              </a:solidFill>
              <a:latin typeface="Antenna Medium" panose="020006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91239" y="4209321"/>
            <a:ext cx="82444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nos.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2214-2233</a:t>
            </a:r>
            <a:endParaRPr lang="en-US" sz="2400" dirty="0">
              <a:solidFill>
                <a:schemeClr val="bg1"/>
              </a:solidFill>
              <a:latin typeface="Antenna Medium" panose="020006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0521" y="4209321"/>
            <a:ext cx="824444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nos.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2685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&amp;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  <a:latin typeface="Antenna Medium" panose="02000603000000020004" pitchFamily="2" charset="0"/>
              </a:rPr>
              <a:t>2688</a:t>
            </a:r>
            <a:endParaRPr lang="en-US" sz="2400" dirty="0">
              <a:solidFill>
                <a:schemeClr val="bg1"/>
              </a:solidFill>
              <a:latin typeface="Antenna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6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ntenna Medium" panose="02000603000000020004" pitchFamily="2" charset="0"/>
              </a:rPr>
              <a:t>Monsignor Saunders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aseline="30000" dirty="0">
                <a:latin typeface="Antenna Medium" panose="02000603000000020004" pitchFamily="2" charset="0"/>
              </a:rPr>
              <a:t>The Domestic Church and parents as primary educators.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2686050"/>
            <a:ext cx="37242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ntenna Medium" panose="02000603000000020004" pitchFamily="2" charset="0"/>
              </a:rPr>
              <a:t>Family to Family Connections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6E1893D-3F2A-FB04-6EBD-0A41E08CE8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5197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49" y="3017214"/>
            <a:ext cx="2240901" cy="251026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66792-B295-D703-C5EA-E8BBC2185E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83" y="4603290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0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27982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903" y="0"/>
            <a:ext cx="8383424" cy="112798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ntenna Medium" panose="02000603000000020004" pitchFamily="2" charset="0"/>
              </a:rPr>
              <a:t>Mission: Family Altar</a:t>
            </a:r>
          </a:p>
        </p:txBody>
      </p:sp>
      <p:pic>
        <p:nvPicPr>
          <p:cNvPr id="7" name="f0YWKLNhTv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1376" y="1292572"/>
            <a:ext cx="9416477" cy="52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7C051-D1AC-20A6-40F5-18D1302D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Family Altar</a:t>
            </a: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mputer on a table&#10;&#10;Description automatically generated">
            <a:extLst>
              <a:ext uri="{FF2B5EF4-FFF2-40B4-BE49-F238E27FC236}">
                <a16:creationId xmlns:a16="http://schemas.microsoft.com/office/drawing/2014/main" id="{F0274BA7-D309-C8C5-E9B6-FBDED33E7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r="15087"/>
          <a:stretch/>
        </p:blipFill>
        <p:spPr>
          <a:xfrm>
            <a:off x="985640" y="2091095"/>
            <a:ext cx="2372119" cy="4160520"/>
          </a:xfrm>
          <a:prstGeom prst="rect">
            <a:avLst/>
          </a:prstGeom>
        </p:spPr>
      </p:pic>
      <p:pic>
        <p:nvPicPr>
          <p:cNvPr id="7" name="Picture 6" descr="A group of children looking at a statue&#10;&#10;Description automatically generated">
            <a:extLst>
              <a:ext uri="{FF2B5EF4-FFF2-40B4-BE49-F238E27FC236}">
                <a16:creationId xmlns:a16="http://schemas.microsoft.com/office/drawing/2014/main" id="{867894B6-FD82-3942-A246-6D1D56613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8" r="10652"/>
          <a:stretch/>
        </p:blipFill>
        <p:spPr>
          <a:xfrm>
            <a:off x="4909939" y="2086081"/>
            <a:ext cx="2372121" cy="4160520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2F4B8DC-15FE-81C3-28D5-D94D8045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7057" y="2086081"/>
            <a:ext cx="312039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6115</TotalTime>
  <Words>561</Words>
  <Application>Microsoft Office PowerPoint</Application>
  <PresentationFormat>Widescreen</PresentationFormat>
  <Paragraphs>72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Adobe Garamond Pro</vt:lpstr>
      <vt:lpstr>Amasis MT Pro Medium</vt:lpstr>
      <vt:lpstr>Antenna Black</vt:lpstr>
      <vt:lpstr>Antenna Medium</vt:lpstr>
      <vt:lpstr>Aptos</vt:lpstr>
      <vt:lpstr>Arial</vt:lpstr>
      <vt:lpstr>Calibri</vt:lpstr>
      <vt:lpstr>Calibri Light</vt:lpstr>
      <vt:lpstr>system-ui</vt:lpstr>
      <vt:lpstr>Office Theme</vt:lpstr>
      <vt:lpstr>Welcome to  St. Agnes Religious Education</vt:lpstr>
      <vt:lpstr>RE 2024-2025</vt:lpstr>
      <vt:lpstr>Family faith formation </vt:lpstr>
      <vt:lpstr>Family Conversation</vt:lpstr>
      <vt:lpstr> The Domestic Church &amp;  Parents as the Primary Educators of the Faith</vt:lpstr>
      <vt:lpstr>Monsignor Saunders</vt:lpstr>
      <vt:lpstr>Family to Family Connections</vt:lpstr>
      <vt:lpstr>Mission: Family Altar</vt:lpstr>
      <vt:lpstr>Family Altar</vt:lpstr>
      <vt:lpstr>Closing Prayer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Lisa Orosa</cp:lastModifiedBy>
  <cp:revision>31</cp:revision>
  <cp:lastPrinted>2024-09-17T15:11:48Z</cp:lastPrinted>
  <dcterms:created xsi:type="dcterms:W3CDTF">2020-07-27T17:11:20Z</dcterms:created>
  <dcterms:modified xsi:type="dcterms:W3CDTF">2024-09-17T17:51:43Z</dcterms:modified>
</cp:coreProperties>
</file>